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59" r:id="rId4"/>
    <p:sldId id="263" r:id="rId5"/>
    <p:sldId id="264" r:id="rId6"/>
    <p:sldId id="260" r:id="rId7"/>
    <p:sldId id="265" r:id="rId8"/>
    <p:sldId id="261" r:id="rId9"/>
    <p:sldId id="262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5FFB-1874-4A19-BB3F-94EDD3AD6976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1E0B-59EF-4C0F-A26D-981ECB3ED8B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5FFB-1874-4A19-BB3F-94EDD3AD6976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1E0B-59EF-4C0F-A26D-981ECB3ED8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5FFB-1874-4A19-BB3F-94EDD3AD6976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1E0B-59EF-4C0F-A26D-981ECB3ED8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5FFB-1874-4A19-BB3F-94EDD3AD6976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1E0B-59EF-4C0F-A26D-981ECB3ED8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5FFB-1874-4A19-BB3F-94EDD3AD6976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1E0B-59EF-4C0F-A26D-981ECB3ED8B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5FFB-1874-4A19-BB3F-94EDD3AD6976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1E0B-59EF-4C0F-A26D-981ECB3ED8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5FFB-1874-4A19-BB3F-94EDD3AD6976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1E0B-59EF-4C0F-A26D-981ECB3ED8B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5FFB-1874-4A19-BB3F-94EDD3AD6976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1E0B-59EF-4C0F-A26D-981ECB3ED8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5FFB-1874-4A19-BB3F-94EDD3AD6976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1E0B-59EF-4C0F-A26D-981ECB3ED8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5FFB-1874-4A19-BB3F-94EDD3AD6976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1E0B-59EF-4C0F-A26D-981ECB3ED8B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5FFB-1874-4A19-BB3F-94EDD3AD6976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1E0B-59EF-4C0F-A26D-981ECB3ED8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2F55FFB-1874-4A19-BB3F-94EDD3AD6976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B7D1E0B-59EF-4C0F-A26D-981ECB3ED8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solidFill>
                  <a:schemeClr val="bg2"/>
                </a:solidFill>
              </a:rPr>
              <a:t>Proposed bond Projects</a:t>
            </a:r>
            <a:endParaRPr lang="en-US" sz="4400" b="1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17526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Board Study Session:  April 29, 2017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Presented by:  Ambelina Garcia Duran</a:t>
            </a:r>
          </a:p>
        </p:txBody>
      </p:sp>
    </p:spTree>
    <p:extLst>
      <p:ext uri="{BB962C8B-B14F-4D97-AF65-F5344CB8AC3E}">
        <p14:creationId xmlns:p14="http://schemas.microsoft.com/office/powerpoint/2010/main" val="35800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Potential Funding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2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600" dirty="0" smtClean="0"/>
              <a:t>New Bond</a:t>
            </a:r>
          </a:p>
          <a:p>
            <a:pPr lvl="1"/>
            <a:r>
              <a:rPr lang="en-US" sz="1600" dirty="0" smtClean="0"/>
              <a:t>Bond proceeds						$20,000,000</a:t>
            </a:r>
          </a:p>
          <a:p>
            <a:pPr marL="274320" lvl="1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600" dirty="0" smtClean="0"/>
              <a:t>State School Building Program</a:t>
            </a:r>
          </a:p>
          <a:p>
            <a:pPr lvl="1"/>
            <a:r>
              <a:rPr lang="en-US" sz="1600" dirty="0" smtClean="0"/>
              <a:t>Horizon Elementary School				$  7,976,236</a:t>
            </a:r>
          </a:p>
          <a:p>
            <a:pPr lvl="1"/>
            <a:r>
              <a:rPr lang="en-US" sz="1600" dirty="0" smtClean="0"/>
              <a:t>High School Modernization 				</a:t>
            </a:r>
            <a:r>
              <a:rPr lang="en-US" sz="1600" u="sng" dirty="0" smtClean="0"/>
              <a:t>$  1,500,264</a:t>
            </a:r>
          </a:p>
          <a:p>
            <a:pPr lvl="2"/>
            <a:r>
              <a:rPr lang="en-US" sz="1600" dirty="0" smtClean="0"/>
              <a:t>Total						$  9,476,500</a:t>
            </a:r>
          </a:p>
          <a:p>
            <a:pPr lvl="1"/>
            <a:r>
              <a:rPr lang="en-US" sz="1600" dirty="0" smtClean="0"/>
              <a:t>Reserved for DO Remodel				</a:t>
            </a:r>
            <a:r>
              <a:rPr lang="en-US" sz="1600" u="sng" dirty="0" smtClean="0"/>
              <a:t>$  4,000,000</a:t>
            </a:r>
          </a:p>
          <a:p>
            <a:pPr lvl="2"/>
            <a:r>
              <a:rPr lang="en-US" sz="1600" dirty="0" smtClean="0"/>
              <a:t>Adjusted Total					$  5,476,264	</a:t>
            </a:r>
          </a:p>
          <a:p>
            <a:pPr marL="0" indent="0">
              <a:buNone/>
            </a:pPr>
            <a:r>
              <a:rPr lang="en-US" sz="1600" dirty="0" smtClean="0"/>
              <a:t>District Funds</a:t>
            </a:r>
          </a:p>
          <a:p>
            <a:pPr lvl="1"/>
            <a:r>
              <a:rPr lang="en-US" sz="1600" dirty="0" smtClean="0"/>
              <a:t>Fund 21						$     </a:t>
            </a:r>
            <a:r>
              <a:rPr lang="en-US" sz="1600" dirty="0"/>
              <a:t>340,417</a:t>
            </a:r>
          </a:p>
          <a:p>
            <a:pPr lvl="1"/>
            <a:r>
              <a:rPr lang="en-US" sz="1600" dirty="0" smtClean="0"/>
              <a:t>Fund 25						$     573,362</a:t>
            </a:r>
          </a:p>
          <a:p>
            <a:pPr lvl="1"/>
            <a:r>
              <a:rPr lang="en-US" sz="1600" dirty="0" smtClean="0"/>
              <a:t>Fund 40						</a:t>
            </a:r>
            <a:r>
              <a:rPr lang="en-US" sz="1600" u="sng" dirty="0" smtClean="0"/>
              <a:t>$  3,572,001</a:t>
            </a:r>
            <a:endParaRPr lang="en-US" sz="1600" u="sng" dirty="0"/>
          </a:p>
          <a:p>
            <a:pPr lvl="3"/>
            <a:r>
              <a:rPr lang="en-US" dirty="0" smtClean="0"/>
              <a:t>Total						$  4,485,780</a:t>
            </a:r>
          </a:p>
          <a:p>
            <a:pPr lvl="1"/>
            <a:endParaRPr lang="en-US" sz="1600" dirty="0" smtClean="0"/>
          </a:p>
          <a:p>
            <a:r>
              <a:rPr lang="en-US" sz="1600" dirty="0" smtClean="0"/>
              <a:t>Total Potential Funding					$29,962,044</a:t>
            </a:r>
            <a:endParaRPr lang="en-US" sz="1600" dirty="0"/>
          </a:p>
          <a:p>
            <a:pPr marL="822960" lvl="3" indent="0">
              <a:buNone/>
            </a:pPr>
            <a:endParaRPr lang="en-US" sz="20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0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Bond Project Proposal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2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300" dirty="0" smtClean="0"/>
              <a:t>Projects</a:t>
            </a:r>
          </a:p>
          <a:p>
            <a:pPr lvl="1"/>
            <a:r>
              <a:rPr lang="en-US" sz="2300" dirty="0" smtClean="0"/>
              <a:t>New Multi-Purpose </a:t>
            </a:r>
            <a:r>
              <a:rPr lang="en-US" sz="2300" dirty="0"/>
              <a:t>B</a:t>
            </a:r>
            <a:r>
              <a:rPr lang="en-US" sz="2300" dirty="0" smtClean="0"/>
              <a:t>uilding (1000 capacity)			$  8,000,000</a:t>
            </a:r>
          </a:p>
          <a:p>
            <a:pPr lvl="1"/>
            <a:r>
              <a:rPr lang="en-US" sz="2300" dirty="0" smtClean="0"/>
              <a:t>New Two-Story 10 Classroom Building - MHS			$  5,200,000</a:t>
            </a:r>
          </a:p>
          <a:p>
            <a:pPr lvl="1"/>
            <a:r>
              <a:rPr lang="en-US" sz="2300" dirty="0" smtClean="0"/>
              <a:t>New Parking Lot and Outdoor Student Courtyard at MHS	$  1,500,000</a:t>
            </a:r>
          </a:p>
          <a:p>
            <a:pPr lvl="1"/>
            <a:r>
              <a:rPr lang="en-US" sz="2300" dirty="0"/>
              <a:t>New Sports Complex at MMS				$  </a:t>
            </a:r>
            <a:r>
              <a:rPr lang="en-US" sz="2300" dirty="0" smtClean="0"/>
              <a:t>8,000,000</a:t>
            </a:r>
          </a:p>
          <a:p>
            <a:pPr lvl="1"/>
            <a:r>
              <a:rPr lang="en-US" sz="2300" dirty="0"/>
              <a:t>Old Cafeteria Converted to New Weight/Wrestling Room	$  1,800,000</a:t>
            </a:r>
          </a:p>
          <a:p>
            <a:pPr lvl="1"/>
            <a:r>
              <a:rPr lang="en-US" sz="2300" dirty="0" smtClean="0"/>
              <a:t>New Two-Story 10 Classroom Building – MMS		</a:t>
            </a:r>
            <a:r>
              <a:rPr lang="en-US" sz="2300" u="sng" dirty="0" smtClean="0"/>
              <a:t>$  5,300,000</a:t>
            </a:r>
          </a:p>
          <a:p>
            <a:pPr lvl="3"/>
            <a:r>
              <a:rPr lang="en-US" sz="2300" dirty="0" smtClean="0"/>
              <a:t>Total						$29,800,000</a:t>
            </a:r>
          </a:p>
          <a:p>
            <a:pPr marL="274320" lvl="1" indent="0">
              <a:buNone/>
            </a:pPr>
            <a:endParaRPr lang="en-US" sz="2300" dirty="0" smtClean="0"/>
          </a:p>
          <a:p>
            <a:pPr marL="0" indent="0">
              <a:buNone/>
            </a:pPr>
            <a:r>
              <a:rPr lang="en-US" sz="2300" dirty="0" smtClean="0"/>
              <a:t>Funding</a:t>
            </a:r>
          </a:p>
          <a:p>
            <a:pPr lvl="1"/>
            <a:r>
              <a:rPr lang="en-US" sz="2300" dirty="0" smtClean="0"/>
              <a:t>Bond						$20,000,000</a:t>
            </a:r>
          </a:p>
          <a:p>
            <a:pPr lvl="1"/>
            <a:r>
              <a:rPr lang="en-US" sz="2300" dirty="0" smtClean="0"/>
              <a:t>State Reimbursement					$  5,476,264</a:t>
            </a:r>
          </a:p>
          <a:p>
            <a:pPr lvl="1"/>
            <a:r>
              <a:rPr lang="en-US" sz="2300" dirty="0" smtClean="0"/>
              <a:t>Fund 21,25, &amp; 40 Committed Funds			</a:t>
            </a:r>
            <a:r>
              <a:rPr lang="en-US" sz="2300" u="sng" dirty="0" smtClean="0"/>
              <a:t>$  </a:t>
            </a:r>
            <a:r>
              <a:rPr lang="en-US" sz="2300" u="sng" dirty="0"/>
              <a:t>4,485,780</a:t>
            </a:r>
          </a:p>
          <a:p>
            <a:pPr lvl="3"/>
            <a:r>
              <a:rPr lang="en-US" sz="2300" dirty="0" smtClean="0"/>
              <a:t>Total						$29,962,044</a:t>
            </a:r>
          </a:p>
          <a:p>
            <a:pPr marL="274320" lvl="1" indent="0">
              <a:buNone/>
            </a:pPr>
            <a:r>
              <a:rPr lang="en-US" sz="2300" dirty="0" smtClean="0"/>
              <a:t>								</a:t>
            </a:r>
            <a:r>
              <a:rPr lang="en-US" sz="2200" dirty="0" smtClean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303907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Bond Project Proposal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467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551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Bond Project Proposal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39139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835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State Hardship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Future Projects</a:t>
            </a:r>
          </a:p>
          <a:p>
            <a:pPr lvl="1"/>
            <a:r>
              <a:rPr lang="en-US" sz="1600" dirty="0"/>
              <a:t>New Concession/Restroom Building			$  </a:t>
            </a:r>
            <a:r>
              <a:rPr lang="en-US" sz="1600" dirty="0" smtClean="0"/>
              <a:t>1,300,000</a:t>
            </a:r>
          </a:p>
          <a:p>
            <a:pPr lvl="1"/>
            <a:r>
              <a:rPr lang="en-US" sz="1600" dirty="0" smtClean="0"/>
              <a:t>New Weight Room Showers and Lockers			$  4,000,000</a:t>
            </a:r>
          </a:p>
          <a:p>
            <a:pPr lvl="1"/>
            <a:r>
              <a:rPr lang="en-US" sz="1600" dirty="0" smtClean="0"/>
              <a:t>Future </a:t>
            </a:r>
            <a:r>
              <a:rPr lang="en-US" sz="1600" dirty="0"/>
              <a:t>Two-Story 10 Classroom Building – </a:t>
            </a:r>
            <a:r>
              <a:rPr lang="en-US" sz="1600" dirty="0" smtClean="0"/>
              <a:t>MMS</a:t>
            </a:r>
            <a:r>
              <a:rPr lang="en-US" sz="1600" dirty="0"/>
              <a:t>	</a:t>
            </a:r>
            <a:r>
              <a:rPr lang="en-US" sz="1600" dirty="0" smtClean="0"/>
              <a:t>	$  5,200,000</a:t>
            </a:r>
          </a:p>
          <a:p>
            <a:pPr lvl="1"/>
            <a:r>
              <a:rPr lang="en-US" sz="1600" dirty="0"/>
              <a:t>Future Two-Story 10 Classroom Building – </a:t>
            </a:r>
            <a:r>
              <a:rPr lang="en-US" sz="1600" dirty="0" smtClean="0"/>
              <a:t>MHS		</a:t>
            </a:r>
            <a:r>
              <a:rPr lang="en-US" sz="1600" u="sng" dirty="0" smtClean="0"/>
              <a:t>$  5,200,000</a:t>
            </a:r>
          </a:p>
          <a:p>
            <a:pPr lvl="3"/>
            <a:r>
              <a:rPr lang="en-US" dirty="0" smtClean="0"/>
              <a:t>Total						$15,700,000</a:t>
            </a:r>
          </a:p>
          <a:p>
            <a:pPr marL="274320" lvl="1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New Construction Eligibility Funding</a:t>
            </a:r>
          </a:p>
          <a:p>
            <a:pPr lvl="1"/>
            <a:r>
              <a:rPr lang="en-US" sz="1600" dirty="0" smtClean="0"/>
              <a:t>K-6 Grades						$  2,864,832</a:t>
            </a:r>
          </a:p>
          <a:p>
            <a:pPr lvl="1"/>
            <a:r>
              <a:rPr lang="en-US" sz="1600" dirty="0" smtClean="0"/>
              <a:t>7-8 Grades						$  1,503,232</a:t>
            </a:r>
          </a:p>
          <a:p>
            <a:pPr lvl="1"/>
            <a:r>
              <a:rPr lang="en-US" sz="1600" dirty="0" smtClean="0"/>
              <a:t>9-12 Grades						$   4,901,632</a:t>
            </a:r>
          </a:p>
          <a:p>
            <a:pPr lvl="1"/>
            <a:r>
              <a:rPr lang="en-US" sz="1600" dirty="0" smtClean="0"/>
              <a:t>SDC Non Severe					</a:t>
            </a:r>
            <a:r>
              <a:rPr lang="en-US" sz="1600" u="sng" dirty="0" smtClean="0"/>
              <a:t>$   4,549,006</a:t>
            </a:r>
          </a:p>
          <a:p>
            <a:pPr lvl="2"/>
            <a:r>
              <a:rPr lang="en-US" sz="1600" dirty="0"/>
              <a:t>Total						</a:t>
            </a:r>
            <a:r>
              <a:rPr lang="en-US" sz="1600" dirty="0" smtClean="0"/>
              <a:t>$ 13,818,702</a:t>
            </a:r>
            <a:endParaRPr lang="en-US" sz="1600" dirty="0"/>
          </a:p>
          <a:p>
            <a:pPr marL="274320" lvl="1" indent="0">
              <a:buNone/>
            </a:pPr>
            <a:endParaRPr lang="en-US" sz="1600" u="sng" dirty="0" smtClean="0"/>
          </a:p>
        </p:txBody>
      </p:sp>
    </p:spTree>
    <p:extLst>
      <p:ext uri="{BB962C8B-B14F-4D97-AF65-F5344CB8AC3E}">
        <p14:creationId xmlns:p14="http://schemas.microsoft.com/office/powerpoint/2010/main" val="103243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State Hardship Projects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470544" cy="522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464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SchoolWorks</a:t>
            </a:r>
            <a:r>
              <a:rPr lang="en-US" dirty="0" smtClean="0"/>
              <a:t> Analysis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590477" cy="48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547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SchoolWorks</a:t>
            </a:r>
            <a:r>
              <a:rPr lang="en-US" dirty="0" smtClean="0"/>
              <a:t> Analysis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62409"/>
            <a:ext cx="7467600" cy="475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040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7">
      <a:dk1>
        <a:srgbClr val="FF0000"/>
      </a:dk1>
      <a:lt1>
        <a:sysClr val="window" lastClr="FFFFFF"/>
      </a:lt1>
      <a:dk2>
        <a:srgbClr val="000000"/>
      </a:dk2>
      <a:lt2>
        <a:srgbClr val="000000"/>
      </a:lt2>
      <a:accent1>
        <a:srgbClr val="FF0000"/>
      </a:accent1>
      <a:accent2>
        <a:srgbClr val="FFFFFF"/>
      </a:accent2>
      <a:accent3>
        <a:srgbClr val="000000"/>
      </a:accent3>
      <a:accent4>
        <a:srgbClr val="D8D8D8"/>
      </a:accent4>
      <a:accent5>
        <a:srgbClr val="B5B5B5"/>
      </a:accent5>
      <a:accent6>
        <a:srgbClr val="7D3C4A"/>
      </a:accent6>
      <a:hlink>
        <a:srgbClr val="0070C0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502</TotalTime>
  <Words>55</Words>
  <Application>Microsoft Office PowerPoint</Application>
  <PresentationFormat>On-screen Show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Clarity</vt:lpstr>
      <vt:lpstr>Proposed bond Projects</vt:lpstr>
      <vt:lpstr>Potential Funding </vt:lpstr>
      <vt:lpstr>Bond Project Proposal </vt:lpstr>
      <vt:lpstr>Bond Project Proposal </vt:lpstr>
      <vt:lpstr>Bond Project Proposal </vt:lpstr>
      <vt:lpstr>State Hardship Funding</vt:lpstr>
      <vt:lpstr>State Hardship Projects</vt:lpstr>
      <vt:lpstr>SchoolWorks Analysis</vt:lpstr>
      <vt:lpstr>SchoolWorks Analysis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bond Projects</dc:title>
  <dc:creator>amgarcia</dc:creator>
  <cp:lastModifiedBy>Javier Ruiz</cp:lastModifiedBy>
  <cp:revision>23</cp:revision>
  <cp:lastPrinted>2017-04-26T22:27:21Z</cp:lastPrinted>
  <dcterms:created xsi:type="dcterms:W3CDTF">2017-04-26T18:22:25Z</dcterms:created>
  <dcterms:modified xsi:type="dcterms:W3CDTF">2017-05-04T19:29:50Z</dcterms:modified>
</cp:coreProperties>
</file>